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4" r:id="rId3"/>
    <p:sldId id="275" r:id="rId4"/>
    <p:sldId id="276" r:id="rId5"/>
    <p:sldId id="277" r:id="rId6"/>
    <p:sldId id="282" r:id="rId7"/>
    <p:sldId id="278" r:id="rId8"/>
    <p:sldId id="283" r:id="rId9"/>
    <p:sldId id="284" r:id="rId10"/>
    <p:sldId id="280" r:id="rId11"/>
    <p:sldId id="285" r:id="rId12"/>
    <p:sldId id="287" r:id="rId13"/>
    <p:sldId id="293" r:id="rId14"/>
    <p:sldId id="286" r:id="rId15"/>
    <p:sldId id="294" r:id="rId16"/>
    <p:sldId id="270" r:id="rId17"/>
    <p:sldId id="257" r:id="rId18"/>
    <p:sldId id="258" r:id="rId19"/>
    <p:sldId id="259" r:id="rId20"/>
    <p:sldId id="260" r:id="rId21"/>
    <p:sldId id="271" r:id="rId22"/>
    <p:sldId id="261" r:id="rId23"/>
    <p:sldId id="272" r:id="rId24"/>
    <p:sldId id="267" r:id="rId25"/>
    <p:sldId id="266" r:id="rId26"/>
    <p:sldId id="268" r:id="rId27"/>
    <p:sldId id="262" r:id="rId28"/>
    <p:sldId id="292" r:id="rId29"/>
    <p:sldId id="263" r:id="rId30"/>
    <p:sldId id="273" r:id="rId31"/>
    <p:sldId id="264" r:id="rId32"/>
    <p:sldId id="265" r:id="rId33"/>
    <p:sldId id="289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D6670-EB3E-4F85-B04A-398ADF1AEC88}" type="datetimeFigureOut">
              <a:rPr lang="tr-TR" smtClean="0"/>
              <a:t>7.9.2015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KASTAMONU İL MİLLİ EĞİTİM MÜDÜRLÜĞÜ 03/08/2015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04B6-F492-4668-AE32-C21083C57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0945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7B94-1E12-43EC-970E-B2C8053BD997}" type="datetimeFigureOut">
              <a:rPr lang="tr-TR" smtClean="0"/>
              <a:t>7.9.2015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KASTAMONU İL MİLLİ EĞİTİM MÜDÜRLÜĞÜ 03/08/2015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0AF95-22E8-4639-BBBD-5221CCFBB2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3709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03/08/2015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0AF95-22E8-4639-BBBD-5221CCFBB295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AF95-22E8-4639-BBBD-5221CCFBB295}" type="slidenum">
              <a:rPr lang="tr-TR" smtClean="0"/>
              <a:t>34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03/08/2015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0FED-5251-4338-85E0-EA7776280E34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EB5-804D-4AE6-A963-1190C81B3E6D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6DB3-2805-41BB-A74F-1869FF1B1784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C029-6CCD-40D5-9396-2CEBB15BAA2C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9800-FA68-4C71-8730-6419CE0A7669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9A9-67AF-439E-8140-E6385AFD350A}" type="datetime1">
              <a:rPr lang="tr-TR" smtClean="0"/>
              <a:t>7.9.2015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DF89-4C6C-4FCF-839E-7C992B3CCA9C}" type="datetime1">
              <a:rPr lang="tr-TR" smtClean="0"/>
              <a:t>7.9.2015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89F-5355-4408-9D5D-5634B1813695}" type="datetime1">
              <a:rPr lang="tr-TR" smtClean="0"/>
              <a:t>7.9.2015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B523-A6D7-4296-923F-6E56ACCABE93}" type="datetime1">
              <a:rPr lang="tr-TR" smtClean="0"/>
              <a:t>7.9.2015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BC4C-6CB3-4980-8990-20D25988BC1E}" type="datetime1">
              <a:rPr lang="tr-TR" smtClean="0"/>
              <a:t>7.9.2015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92DD-0187-4391-9A55-02F1C887A1DE}" type="datetime1">
              <a:rPr lang="tr-TR" smtClean="0"/>
              <a:t>7.9.2015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62CD-83C3-4F78-B0ED-C27F3F047D83}" type="datetime1">
              <a:rPr lang="tr-TR" smtClean="0"/>
              <a:t>7.9.2015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4865-2E93-4D00-9E5F-506DFB5FCCA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tr/url?sa=i&amp;rct=j&amp;q=&amp;esrc=s&amp;source=images&amp;cd=&amp;cad=rja&amp;uact=8&amp;ved=0CAcQjRxqFQoTCIPN6qfnyMcCFcPbGgoddZ0OXA&amp;url=http://www.civcivler.com/%C4%B0leti%C5%9Fim/tabid/451/Default.aspx&amp;ei=OsXeVYPIKcO3a_W6uuAF&amp;psig=AFQjCNHgARcPA8k9yZ9NbRBA23hDxGmF5w&amp;ust=144074920323713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3" Type="http://schemas.openxmlformats.org/officeDocument/2006/relationships/hyperlink" Target="http://www.google.com.tr/url?sa=i&amp;rct=j&amp;q=&amp;esrc=s&amp;source=images&amp;cd=&amp;cad=rja&amp;uact=8&amp;ved=0CAcQjRxqFQoTCI7607DMxscCFck2GgodMbcPrA&amp;url=http://www.aliexpress.com/price/china-wc_price.html&amp;ei=jZzdVc7_OcntaLHuvuAK&amp;psig=AFQjCNHppQxq4NjeJZeQhTeSWtpyc4IfZA&amp;ust=1440673094231774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islamibirlik.com/guncel-fetvalar-haberleri-kadinlarin-kendi-aralarinda-eglenmesi-2331.html" TargetMode="External"/><Relationship Id="rId7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islamibirlik.com/guncel-fetvalar-haberleri-kadinlarin-kendi-aralarinda-eglenmesi-2331.html" TargetMode="External"/><Relationship Id="rId7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ages&amp;cd=&amp;cad=rja&amp;uact=8&amp;ved=0CAcQjRxqFQoTCIeVnvfRyMcCFUGvFAodHM0Cpg&amp;url=http://www.uludagsozluk.com/k/sa%C4%9Fl%C4%B1k-bakanl%C4%B1%C4%9F%C4%B1-logosundaki-mesaj/&amp;ei=z67eVcfxJcHeUpyai7AK&amp;psig=AFQjCNGpBWGbI-LgEigqy7P5G6mKZKe4KA&amp;ust=144074346093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tr/url?sa=i&amp;rct=j&amp;q=&amp;esrc=s&amp;source=images&amp;cd=&amp;cad=rja&amp;uact=8&amp;ved=&amp;url=http://seeklogo.com/meb-milli-egitim-logo-90155.html&amp;ei=18bdVaLQBsO7swHD5qGgAw&amp;psig=AFQjCNE-itusxb-s9UtyAUMh72oFaOTtBA&amp;ust=14406841194400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5760640" cy="1254001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“BEYAZ BAYRAK”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20482" name="AutoShape 2" descr="beyaz bayrak resmi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12768" cy="99412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36868" name="AutoShape 4" descr="beyaz bayrak sertifikası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6870" name="Picture 6" descr="http://civcivler.com/Portals/0/BEYAZ-BAYRAK-SERT%C4%B0F%C4%B0K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268760"/>
            <a:ext cx="7056784" cy="5116819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2987824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</a:t>
            </a:r>
            <a:r>
              <a:rPr lang="tr-TR" sz="1600" b="1" dirty="0" smtClean="0"/>
              <a:t>3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pic>
        <p:nvPicPr>
          <p:cNvPr id="8" name="7 Resim" descr="BEYAZ BAYR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780928"/>
            <a:ext cx="4736526" cy="304491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1986" name="Picture 2" descr="beyaz bayrak sertifikası ile ilgili görsel sonuc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340768"/>
            <a:ext cx="3312368" cy="2481080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pic>
        <p:nvPicPr>
          <p:cNvPr id="39938" name="Picture 2" descr="beyaz bayrak sertifikası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538459"/>
            <a:ext cx="6696744" cy="4596292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6) 3 yıl boyunca </a:t>
            </a:r>
            <a:r>
              <a:rPr lang="tr-TR" b="1" u="sng" dirty="0" smtClean="0"/>
              <a:t>periyodik denetimler </a:t>
            </a:r>
            <a:r>
              <a:rPr lang="tr-TR" dirty="0" smtClean="0"/>
              <a:t>yapılır. </a:t>
            </a:r>
            <a:endParaRPr lang="tr-TR" b="1" u="sng" dirty="0" smtClean="0"/>
          </a:p>
          <a:p>
            <a:pPr>
              <a:buNone/>
            </a:pPr>
            <a:r>
              <a:rPr lang="tr-TR" dirty="0" smtClean="0"/>
              <a:t>7) 3 yıl sonunda tekrar başvuru yapılır, denetim sonucunda kriterler devam etmiyorsa veya başvuru yapılmamışsa “Pirinç Levha” ve “Beyaz Bayrak” </a:t>
            </a:r>
            <a:r>
              <a:rPr lang="tr-TR" b="1" u="sng" dirty="0" smtClean="0"/>
              <a:t>geri alınır.</a:t>
            </a:r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8) Değerlendirme Sonucu gerekli puanı alamayan eğitim kurumları, denetimden </a:t>
            </a:r>
            <a:r>
              <a:rPr lang="tr-TR" b="1" u="sng" dirty="0" smtClean="0"/>
              <a:t>en az 3 ay</a:t>
            </a:r>
            <a:r>
              <a:rPr lang="tr-TR" dirty="0" smtClean="0"/>
              <a:t> sonra tekrar başvuru yapabilir.</a:t>
            </a:r>
            <a:endParaRPr lang="tr-TR" b="1" u="sng" dirty="0" smtClean="0"/>
          </a:p>
          <a:p>
            <a:pPr>
              <a:buNone/>
            </a:pPr>
            <a:r>
              <a:rPr lang="tr-TR" dirty="0" smtClean="0"/>
              <a:t>9) Düzenlenen denetim formları değerlendirme yapıldıktan sonra eğitim kurumlarına bildirilir.</a:t>
            </a:r>
            <a:endParaRPr lang="tr-TR" b="1" u="sng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10) Aynı bina içerisinde anaokulu, ilkokul, ortaokul ve lisesi bulunan eğitim kurumları başvurularını bu bölümler için ayrı ayrı yapar.</a:t>
            </a:r>
          </a:p>
          <a:p>
            <a:pPr>
              <a:buNone/>
            </a:pPr>
            <a:r>
              <a:rPr lang="tr-TR" dirty="0" smtClean="0"/>
              <a:t>11) Bunların değerlendirilmesi sonucu beyaz bayrak alması uygun görülürse;</a:t>
            </a:r>
          </a:p>
          <a:p>
            <a:r>
              <a:rPr lang="tr-TR" b="1" u="sng" dirty="0" smtClean="0"/>
              <a:t>1 adet beyaz bayrak ve pirinç levha</a:t>
            </a:r>
          </a:p>
          <a:p>
            <a:r>
              <a:rPr lang="tr-TR" b="1" u="sng" dirty="0" smtClean="0"/>
              <a:t>Diğer bölümler için ise ayrı ayrı sertifika </a:t>
            </a:r>
          </a:p>
          <a:p>
            <a:pPr>
              <a:buNone/>
            </a:pPr>
            <a:r>
              <a:rPr lang="tr-TR" dirty="0" smtClean="0"/>
              <a:t>Düzenlenir.</a:t>
            </a:r>
          </a:p>
          <a:p>
            <a:endParaRPr lang="tr-TR" b="1" u="sng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BEYAZ BAYRAK</a:t>
            </a:r>
            <a:br>
              <a:rPr lang="tr-TR" sz="3600" b="1" dirty="0" smtClean="0"/>
            </a:br>
            <a:r>
              <a:rPr lang="tr-TR" sz="3600" b="1" dirty="0" smtClean="0"/>
              <a:t> EĞİTİM KURUMU DENETİM FORMU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2000" dirty="0" smtClean="0"/>
              <a:t>								</a:t>
            </a:r>
            <a:r>
              <a:rPr lang="tr-TR" sz="1900" b="1" u="sng" dirty="0" smtClean="0">
                <a:solidFill>
                  <a:srgbClr val="FF0000"/>
                </a:solidFill>
              </a:rPr>
              <a:t>AĞIRLIKLI PUAN</a:t>
            </a:r>
            <a:endParaRPr lang="tr-TR" sz="20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A-</a:t>
            </a:r>
            <a:r>
              <a:rPr lang="tr-TR" sz="2000" dirty="0" smtClean="0"/>
              <a:t> OKUL ÇEVRESİ							   7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B- </a:t>
            </a:r>
            <a:r>
              <a:rPr lang="tr-TR" sz="2000" dirty="0" smtClean="0"/>
              <a:t>BİNA İÇİ							   3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C-</a:t>
            </a:r>
            <a:r>
              <a:rPr lang="tr-TR" sz="2000" dirty="0" smtClean="0"/>
              <a:t> KORİDORLAR							   4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D-</a:t>
            </a:r>
            <a:r>
              <a:rPr lang="tr-TR" sz="2000" dirty="0" smtClean="0"/>
              <a:t> SINIFLAR							10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E-</a:t>
            </a:r>
            <a:r>
              <a:rPr lang="tr-TR" sz="2000" dirty="0" smtClean="0"/>
              <a:t> İDARİ BİRİM-ÖĞRETMEN ODASI-KÜTÜPHANE			   3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F-</a:t>
            </a:r>
            <a:r>
              <a:rPr lang="tr-TR" sz="2000" dirty="0" smtClean="0"/>
              <a:t> SPOR SALONU,TİYATRO SALONU,ATÖLYELER,LABORATUVARLAR	  	   3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G-</a:t>
            </a:r>
            <a:r>
              <a:rPr lang="tr-TR" sz="2000" dirty="0" smtClean="0"/>
              <a:t> TUVALET VE LAVABOLAR						21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H-</a:t>
            </a:r>
            <a:r>
              <a:rPr lang="tr-TR" sz="2000" dirty="0" smtClean="0"/>
              <a:t> İÇME SUYU							12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I-</a:t>
            </a:r>
            <a:r>
              <a:rPr lang="tr-TR" sz="2000" dirty="0" smtClean="0"/>
              <a:t> KANTİN/KOOPERATİF/YEMEKHANE					26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J-</a:t>
            </a:r>
            <a:r>
              <a:rPr lang="tr-TR" sz="2000" dirty="0" smtClean="0"/>
              <a:t> İLK YARDIM							   4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K-</a:t>
            </a:r>
            <a:r>
              <a:rPr lang="tr-TR" sz="2000" dirty="0" smtClean="0"/>
              <a:t> DİĞER								  7</a:t>
            </a:r>
          </a:p>
          <a:p>
            <a:pPr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							TOPLAM PUAN :  </a:t>
            </a:r>
            <a:r>
              <a:rPr lang="tr-TR" sz="3000" b="1" dirty="0" smtClean="0">
                <a:solidFill>
                  <a:srgbClr val="FF0000"/>
                </a:solidFill>
              </a:rPr>
              <a:t>100</a:t>
            </a:r>
            <a:endParaRPr lang="tr-TR" sz="2000" b="1" dirty="0"/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OKUL ÇEVRESİ (7 P)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syalar\BEYAZ BAYRAK\DENETİ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62276" cy="417646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6012160" y="573325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Ağırlıklı Puan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Verilen Puan</a:t>
            </a:r>
          </a:p>
        </p:txBody>
      </p:sp>
      <p:pic>
        <p:nvPicPr>
          <p:cNvPr id="7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BİNA İÇİ-KORİDORLAR (7 P)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osyalar\BEYAZ BAYRAK\DENETİM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29600" cy="4104456"/>
          </a:xfrm>
          <a:prstGeom prst="rect">
            <a:avLst/>
          </a:prstGeom>
          <a:noFill/>
        </p:spPr>
      </p:pic>
      <p:pic>
        <p:nvPicPr>
          <p:cNvPr id="4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SINIFLAR (10 P)</a:t>
            </a:r>
            <a:endParaRPr lang="tr-TR" dirty="0"/>
          </a:p>
        </p:txBody>
      </p:sp>
      <p:pic>
        <p:nvPicPr>
          <p:cNvPr id="3074" name="Picture 2" descr="D:\dosyalar\BEYAZ BAYRAK\DENETİM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9600" cy="3332535"/>
          </a:xfrm>
          <a:prstGeom prst="rect">
            <a:avLst/>
          </a:prstGeom>
          <a:noFill/>
        </p:spPr>
      </p:pic>
      <p:cxnSp>
        <p:nvCxnSpPr>
          <p:cNvPr id="10" name="9 Dirsek Bağlayıcısı"/>
          <p:cNvCxnSpPr/>
          <p:nvPr/>
        </p:nvCxnSpPr>
        <p:spPr>
          <a:xfrm rot="16200000" flipH="1">
            <a:off x="4175956" y="3897052"/>
            <a:ext cx="2016224" cy="1368152"/>
          </a:xfrm>
          <a:prstGeom prst="bentConnector3">
            <a:avLst>
              <a:gd name="adj1" fmla="val 167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572000" y="5661248"/>
            <a:ext cx="33843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Kapaksız ise 1 puan</a:t>
            </a:r>
            <a:endParaRPr lang="tr-TR" sz="2800" b="1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BEYAZ BAYRAK İŞBİRLİĞİ PROTOKOLÜ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196952"/>
          </a:xfrm>
        </p:spPr>
        <p:txBody>
          <a:bodyPr/>
          <a:lstStyle/>
          <a:p>
            <a:r>
              <a:rPr lang="tr-TR" dirty="0" smtClean="0"/>
              <a:t>Millî Eğitim Bakanlığı ile Sağlık Bakanlığı arasında 2006 yılından itibaren uygulanmakta olan  “</a:t>
            </a:r>
            <a:r>
              <a:rPr lang="tr-TR" b="1" dirty="0" smtClean="0"/>
              <a:t>Beyaz Bayrak İşbirliği protokolü</a:t>
            </a:r>
            <a:r>
              <a:rPr lang="tr-TR" dirty="0" smtClean="0"/>
              <a:t>” </a:t>
            </a:r>
            <a:r>
              <a:rPr lang="tr-TR" u="sng" dirty="0" smtClean="0">
                <a:solidFill>
                  <a:srgbClr val="FF0000"/>
                </a:solidFill>
              </a:rPr>
              <a:t>08.06.2015 tarihinden itibaren 4 yıl </a:t>
            </a:r>
            <a:r>
              <a:rPr lang="tr-TR" dirty="0" smtClean="0"/>
              <a:t>süreyle geçerli olmak üzere yeniden imzalanarak yürürlüğe konulmuştur.</a:t>
            </a:r>
            <a:r>
              <a:rPr lang="tr-TR" dirty="0"/>
              <a:t>        </a:t>
            </a:r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KASTAMONU İL MİLLİ EĞİTİM MÜDÜRLÜĞÜ 03 EYLÜL 2015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İDARİ BİRİM-ÖĞRETMEN ODASI-KÜTÜPHANE (3P)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D:\dosyalar\BEYAZ BAYRAK\DENETİM-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568952" cy="1656184"/>
          </a:xfrm>
          <a:prstGeom prst="rect">
            <a:avLst/>
          </a:prstGeom>
          <a:noFill/>
        </p:spPr>
      </p:pic>
      <p:pic>
        <p:nvPicPr>
          <p:cNvPr id="4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SPOR SALONU,TİYATRO SALONU, ATÖLYELER, LABORATUVARLAR (3P)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D:\dosyalar\BEYAZ BAYRAK\DENETİM-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496944" cy="1514475"/>
          </a:xfrm>
          <a:prstGeom prst="rect">
            <a:avLst/>
          </a:prstGeom>
          <a:noFill/>
        </p:spPr>
      </p:pic>
      <p:pic>
        <p:nvPicPr>
          <p:cNvPr id="4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TUVALET VE LAVABOLAR (21P)</a:t>
            </a:r>
            <a:endParaRPr lang="tr-TR" dirty="0"/>
          </a:p>
        </p:txBody>
      </p:sp>
      <p:pic>
        <p:nvPicPr>
          <p:cNvPr id="5122" name="Picture 2" descr="D:\dosyalar\BEYAZ BAYRAK\DENETİM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17716" cy="2376264"/>
          </a:xfrm>
          <a:prstGeom prst="rect">
            <a:avLst/>
          </a:prstGeom>
          <a:noFill/>
        </p:spPr>
      </p:pic>
      <p:pic>
        <p:nvPicPr>
          <p:cNvPr id="5" name="Picture 2" descr="D:\dosyalar\BEYAZ BAYRAK\DENETİM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8208912" cy="1512168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611560" y="3861048"/>
          <a:ext cx="80648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.Her kabinde çalışır sifon, tuvalet kağıdı, askı, çöp kovası ve kova içinde çöp poşeti vardır.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Sağ Ok"/>
          <p:cNvSpPr/>
          <p:nvPr/>
        </p:nvSpPr>
        <p:spPr>
          <a:xfrm>
            <a:off x="179512" y="191683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179512" y="40770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179512" y="45811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179512" y="27089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4" descr="http://galeri2.uludagsozluk.com/359/sa%C4%9Fl%C4%B1k-bakanl%C4%B1%C4%9F%C4%B1-logosundaki-mesaj_3976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14" name="Picture 4" descr="https://encrypted-tbn1.gstatic.com/images?q=tbn:ANd9GcQYq0O5McKSncT_ga4NWVGfimY3P9GQUyknBwFALcyhYCrfVcBEA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95536" y="1162720"/>
          <a:ext cx="82089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554"/>
                <a:gridCol w="591633"/>
                <a:gridCol w="443725"/>
              </a:tblGrid>
              <a:tr h="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Kız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ve erkek öğrenciler için yeterli sayıda tuvalet vardır.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656" name="Picture 8" descr="çok güzel,sırt çantası,yazı tahtası,vücut,kitap,oğlan,çizgi film,çocukluk,çocuklar,renk,komik,eğitim,eğlence,ifade,duy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1336468" cy="2088232"/>
          </a:xfrm>
          <a:prstGeom prst="rect">
            <a:avLst/>
          </a:prstGeom>
          <a:noFill/>
        </p:spPr>
      </p:pic>
      <p:sp>
        <p:nvSpPr>
          <p:cNvPr id="9" name="8 Çentikli Sağ Ok"/>
          <p:cNvSpPr/>
          <p:nvPr/>
        </p:nvSpPr>
        <p:spPr>
          <a:xfrm>
            <a:off x="2411760" y="3284984"/>
            <a:ext cx="2778608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2195736" y="22048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20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27662" name="AutoShape 14" descr="WC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7664" name="Picture 16" descr="http://i01.i.aliimg.com/wsphoto/v0/523755269/WC-Toilet-bathroom-lavatory-sign-mark-4x4-inch-Self-adhesive-label-sticker-product-code-PL19-fre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2348880"/>
            <a:ext cx="3024335" cy="3024336"/>
          </a:xfrm>
          <a:prstGeom prst="rect">
            <a:avLst/>
          </a:prstGeom>
          <a:noFill/>
        </p:spPr>
      </p:pic>
      <p:pic>
        <p:nvPicPr>
          <p:cNvPr id="27666" name="Picture 18" descr="erkek öğrenci çizim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77072"/>
            <a:ext cx="847725" cy="2066925"/>
          </a:xfrm>
          <a:prstGeom prst="rect">
            <a:avLst/>
          </a:prstGeom>
          <a:noFill/>
        </p:spPr>
      </p:pic>
      <p:sp>
        <p:nvSpPr>
          <p:cNvPr id="16" name="15 Metin kutusu"/>
          <p:cNvSpPr txBox="1"/>
          <p:nvPr/>
        </p:nvSpPr>
        <p:spPr>
          <a:xfrm>
            <a:off x="2267744" y="479715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40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555776" y="2924944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YETERLİ 1 PUAN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555776" y="4149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YETERLİ 1 PUAN</a:t>
            </a:r>
            <a:endParaRPr lang="tr-TR" dirty="0"/>
          </a:p>
        </p:txBody>
      </p:sp>
      <p:pic>
        <p:nvPicPr>
          <p:cNvPr id="12" name="Picture 4" descr="http://galeri2.uludagsozluk.com/359/sa%C4%9Fl%C4%B1k-bakanl%C4%B1%C4%9F%C4%B1-logosundaki-mesaj_39762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13" name="Picture 4" descr="https://encrypted-tbn1.gstatic.com/images?q=tbn:ANd9GcQYq0O5McKSncT_ga4NWVGfimY3P9GQUyknBwFALcyhYCrfVcBEA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395536" y="1162720"/>
          <a:ext cx="82089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554"/>
                <a:gridCol w="591633"/>
                <a:gridCol w="443725"/>
              </a:tblGrid>
              <a:tr h="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Yeterli sayıda lavabo 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vardır.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268" name="Picture 4" descr="ayaklı lavab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1838325" cy="2486026"/>
          </a:xfrm>
          <a:prstGeom prst="rect">
            <a:avLst/>
          </a:prstGeom>
          <a:noFill/>
        </p:spPr>
      </p:pic>
      <p:pic>
        <p:nvPicPr>
          <p:cNvPr id="11270" name="Picture 6" descr="öğrenci gif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377693" cy="2520280"/>
          </a:xfrm>
          <a:prstGeom prst="rect">
            <a:avLst/>
          </a:prstGeom>
          <a:noFill/>
        </p:spPr>
      </p:pic>
      <p:sp>
        <p:nvSpPr>
          <p:cNvPr id="10" name="9 Çentikli Sağ Ok"/>
          <p:cNvSpPr/>
          <p:nvPr/>
        </p:nvSpPr>
        <p:spPr>
          <a:xfrm>
            <a:off x="4572000" y="2924944"/>
            <a:ext cx="1698488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059832" y="249289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6</a:t>
            </a:r>
            <a:r>
              <a:rPr lang="tr-TR" sz="4400" b="1" dirty="0" smtClean="0">
                <a:solidFill>
                  <a:srgbClr val="FF0000"/>
                </a:solidFill>
              </a:rPr>
              <a:t>0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galeri2.uludagsozluk.com/359/sa%C4%9Fl%C4%B1k-bakanl%C4%B1%C4%9F%C4%B1-logosundaki-mesaj_3976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QYq0O5McKSncT_ga4NWVGfimY3P9GQUyknBwFALcyhYCrfVcBEA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83568" y="1484784"/>
          <a:ext cx="82089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554"/>
                <a:gridCol w="591633"/>
                <a:gridCol w="443725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.Her kabinde çalışır sifon, tuvalet kağıdı, askı, çöp kovası ve kova içinde çöp poşeti vardır.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187624" y="2492896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Sifon	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Tuvalet Kağıdı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Askı	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Çöp Kovası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Çöp kovası poşeti	1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tr-TR" sz="2000" b="1" u="sng" dirty="0" smtClean="0">
                <a:latin typeface="Arial" pitchFamily="34" charset="0"/>
                <a:cs typeface="Arial" pitchFamily="34" charset="0"/>
              </a:rPr>
              <a:t>TOPLAM		5</a:t>
            </a:r>
            <a:endParaRPr lang="tr-TR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ÜNLE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952328" cy="3456384"/>
          </a:xfrm>
          <a:prstGeom prst="rect">
            <a:avLst/>
          </a:prstGeom>
          <a:noFill/>
        </p:spPr>
      </p:pic>
      <p:pic>
        <p:nvPicPr>
          <p:cNvPr id="6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11560" y="1628800"/>
          <a:ext cx="8208912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554"/>
                <a:gridCol w="591633"/>
                <a:gridCol w="443725"/>
              </a:tblGrid>
              <a:tr h="72007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Tuvalet ortak alanında sıvı sabun, kağıt</a:t>
                      </a:r>
                      <a:r>
                        <a:rPr lang="tr-TR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havlu/kurutma makinesi, çöp kovası ve kova içinde çöp poşeti vardır.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043608" y="278092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Sıvı Sabun			1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ağıt</a:t>
            </a:r>
            <a:r>
              <a:rPr lang="tr-TR" sz="2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havlu/kurutma makinesi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Çöp Kovası	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Çöp kovası poşeti		1</a:t>
            </a:r>
          </a:p>
          <a:p>
            <a:endParaRPr lang="tr-TR" sz="2000" dirty="0"/>
          </a:p>
          <a:p>
            <a:r>
              <a:rPr lang="tr-TR" sz="2000" b="1" u="sng" dirty="0" smtClean="0"/>
              <a:t>TOPLAM				4</a:t>
            </a:r>
            <a:endParaRPr lang="tr-TR" sz="2000" b="1" u="sng" dirty="0"/>
          </a:p>
        </p:txBody>
      </p:sp>
      <p:pic>
        <p:nvPicPr>
          <p:cNvPr id="6" name="Picture 2" descr="ÜNLE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28238"/>
            <a:ext cx="2664296" cy="3509073"/>
          </a:xfrm>
          <a:prstGeom prst="rect">
            <a:avLst/>
          </a:prstGeom>
          <a:noFill/>
        </p:spPr>
      </p:pic>
      <p:pic>
        <p:nvPicPr>
          <p:cNvPr id="7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İÇME SUYU (12 P)</a:t>
            </a:r>
            <a:endParaRPr lang="tr-TR" dirty="0"/>
          </a:p>
        </p:txBody>
      </p:sp>
      <p:pic>
        <p:nvPicPr>
          <p:cNvPr id="6147" name="Picture 3" descr="D:\dosyalar\BEYAZ BAYRAK\DENETİ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2091366"/>
          </a:xfrm>
          <a:prstGeom prst="rect">
            <a:avLst/>
          </a:prstGeom>
          <a:noFill/>
        </p:spPr>
      </p:pic>
      <p:cxnSp>
        <p:nvCxnSpPr>
          <p:cNvPr id="8" name="7 Dirsek Bağlayıcısı"/>
          <p:cNvCxnSpPr/>
          <p:nvPr/>
        </p:nvCxnSpPr>
        <p:spPr>
          <a:xfrm rot="16200000" flipH="1">
            <a:off x="5148064" y="2132856"/>
            <a:ext cx="2088232" cy="1512168"/>
          </a:xfrm>
          <a:prstGeom prst="bentConnector3">
            <a:avLst>
              <a:gd name="adj1" fmla="val 118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203848" y="4005064"/>
            <a:ext cx="52565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Kuyu suyu kullanılıyorsa 1 puan</a:t>
            </a:r>
            <a:endParaRPr lang="tr-TR" sz="2800" b="1" dirty="0"/>
          </a:p>
        </p:txBody>
      </p:sp>
      <p:cxnSp>
        <p:nvCxnSpPr>
          <p:cNvPr id="22" name="21 Dirsek Bağlayıcısı"/>
          <p:cNvCxnSpPr/>
          <p:nvPr/>
        </p:nvCxnSpPr>
        <p:spPr>
          <a:xfrm rot="5400000">
            <a:off x="1979712" y="2492896"/>
            <a:ext cx="3168352" cy="2448272"/>
          </a:xfrm>
          <a:prstGeom prst="bentConnector3">
            <a:avLst>
              <a:gd name="adj1" fmla="val 13096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467544" y="5445224"/>
            <a:ext cx="78488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Su deposu yoksa 2+1=3 puan 1.maddeye ilave edilir.</a:t>
            </a:r>
            <a:endParaRPr lang="tr-TR" sz="2800" b="1" dirty="0"/>
          </a:p>
        </p:txBody>
      </p:sp>
      <p:pic>
        <p:nvPicPr>
          <p:cNvPr id="6153" name="Picture 9" descr="KADINLARIN KENDİ ARALARINDA EĞLENMES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4725144"/>
            <a:ext cx="1047750" cy="771525"/>
          </a:xfrm>
          <a:prstGeom prst="rect">
            <a:avLst/>
          </a:prstGeom>
          <a:noFill/>
        </p:spPr>
      </p:pic>
      <p:pic>
        <p:nvPicPr>
          <p:cNvPr id="9" name="Picture 4" descr="http://galeri2.uludagsozluk.com/359/sa%C4%9Fl%C4%B1k-bakanl%C4%B1%C4%9F%C4%B1-logosundaki-mesaj_3976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10" name="Picture 4" descr="https://encrypted-tbn1.gstatic.com/images?q=tbn:ANd9GcQYq0O5McKSncT_ga4NWVGfimY3P9GQUyknBwFALcyhYCrfVcBEA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İÇME SUYU (12 P)</a:t>
            </a:r>
            <a:endParaRPr lang="tr-TR" dirty="0"/>
          </a:p>
        </p:txBody>
      </p:sp>
      <p:pic>
        <p:nvPicPr>
          <p:cNvPr id="6147" name="Picture 3" descr="D:\dosyalar\BEYAZ BAYRAK\DENETİM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12968" cy="2451406"/>
          </a:xfrm>
          <a:prstGeom prst="rect">
            <a:avLst/>
          </a:prstGeom>
          <a:noFill/>
        </p:spPr>
      </p:pic>
      <p:cxnSp>
        <p:nvCxnSpPr>
          <p:cNvPr id="8" name="7 Dirsek Bağlayıcısı"/>
          <p:cNvCxnSpPr/>
          <p:nvPr/>
        </p:nvCxnSpPr>
        <p:spPr>
          <a:xfrm rot="16200000" flipH="1">
            <a:off x="5508104" y="3356992"/>
            <a:ext cx="720080" cy="57606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3131840" y="4005064"/>
            <a:ext cx="403244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Times New Roman"/>
                <a:ea typeface="Times New Roman"/>
                <a:cs typeface="Times New Roman"/>
              </a:rPr>
              <a:t>Parametreler:</a:t>
            </a:r>
          </a:p>
          <a:p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Escherichia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coli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(E.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coli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)</a:t>
            </a:r>
          </a:p>
          <a:p>
            <a:r>
              <a:rPr lang="tr-TR" sz="2400" dirty="0" err="1" smtClean="0">
                <a:latin typeface="Times New Roman"/>
                <a:ea typeface="Times New Roman"/>
                <a:cs typeface="Times New Roman"/>
              </a:rPr>
              <a:t>Enterokok</a:t>
            </a:r>
            <a:endParaRPr lang="tr-TR" sz="24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tr-TR" sz="2000" dirty="0" err="1" smtClean="0">
                <a:latin typeface="Times New Roman"/>
                <a:ea typeface="Times New Roman"/>
                <a:cs typeface="Times New Roman"/>
              </a:rPr>
              <a:t>Koliform</a:t>
            </a:r>
            <a:r>
              <a:rPr lang="tr-TR" sz="2000" dirty="0" smtClean="0">
                <a:latin typeface="Times New Roman"/>
                <a:ea typeface="Times New Roman"/>
                <a:cs typeface="Times New Roman"/>
              </a:rPr>
              <a:t> bakteri</a:t>
            </a:r>
            <a:endParaRPr lang="tr-TR" sz="2800" b="1" dirty="0"/>
          </a:p>
        </p:txBody>
      </p:sp>
      <p:pic>
        <p:nvPicPr>
          <p:cNvPr id="6153" name="Picture 9" descr="KADINLARIN KENDİ ARALARINDA EĞLENMES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95" y="4437112"/>
            <a:ext cx="1438905" cy="1059557"/>
          </a:xfrm>
          <a:prstGeom prst="rect">
            <a:avLst/>
          </a:prstGeom>
          <a:noFill/>
        </p:spPr>
      </p:pic>
      <p:pic>
        <p:nvPicPr>
          <p:cNvPr id="9" name="Picture 4" descr="http://galeri2.uludagsozluk.com/359/sa%C4%9Fl%C4%B1k-bakanl%C4%B1%C4%9F%C4%B1-logosundaki-mesaj_3976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10" name="Picture 4" descr="https://encrypted-tbn1.gstatic.com/images?q=tbn:ANd9GcQYq0O5McKSncT_ga4NWVGfimY3P9GQUyknBwFALcyhYCrfVcBEA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827584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tr-TR" sz="2400" b="1" dirty="0" smtClean="0"/>
              <a:t>nsani </a:t>
            </a:r>
            <a:r>
              <a:rPr lang="tr-TR" sz="2800" b="1" dirty="0" smtClean="0">
                <a:solidFill>
                  <a:srgbClr val="FF0000"/>
                </a:solidFill>
              </a:rPr>
              <a:t>T</a:t>
            </a:r>
            <a:r>
              <a:rPr lang="tr-TR" sz="2400" b="1" dirty="0" smtClean="0"/>
              <a:t>üketim </a:t>
            </a:r>
            <a:r>
              <a:rPr lang="tr-TR" sz="2800" b="1" dirty="0" smtClean="0">
                <a:solidFill>
                  <a:srgbClr val="FF0000"/>
                </a:solidFill>
              </a:rPr>
              <a:t>A</a:t>
            </a:r>
            <a:r>
              <a:rPr lang="tr-TR" sz="2400" b="1" dirty="0" smtClean="0"/>
              <a:t>maçlı </a:t>
            </a:r>
            <a:r>
              <a:rPr lang="tr-TR" sz="2800" b="1" dirty="0" smtClean="0">
                <a:solidFill>
                  <a:srgbClr val="FF0000"/>
                </a:solidFill>
              </a:rPr>
              <a:t>S</a:t>
            </a:r>
            <a:r>
              <a:rPr lang="tr-TR" sz="2400" b="1" dirty="0" smtClean="0"/>
              <a:t>ular </a:t>
            </a:r>
            <a:r>
              <a:rPr lang="tr-TR" sz="2800" b="1" dirty="0" smtClean="0">
                <a:solidFill>
                  <a:srgbClr val="FF0000"/>
                </a:solidFill>
              </a:rPr>
              <a:t>H</a:t>
            </a:r>
            <a:r>
              <a:rPr lang="tr-TR" sz="2400" b="1" dirty="0" smtClean="0"/>
              <a:t>akkında </a:t>
            </a:r>
            <a:r>
              <a:rPr lang="tr-TR" sz="2800" b="1" dirty="0" smtClean="0">
                <a:solidFill>
                  <a:srgbClr val="FF0000"/>
                </a:solidFill>
              </a:rPr>
              <a:t>Y</a:t>
            </a:r>
            <a:r>
              <a:rPr lang="tr-TR" sz="2400" b="1" dirty="0" smtClean="0"/>
              <a:t>önetmelik      Ek-1a</a:t>
            </a:r>
            <a:endParaRPr lang="tr-TR" sz="2400" b="1" dirty="0"/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60840" cy="86895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KANTİN/KOOPERATİF/YEMEKHANE (26 P)</a:t>
            </a:r>
            <a:endParaRPr lang="tr-TR" sz="3600" dirty="0"/>
          </a:p>
        </p:txBody>
      </p:sp>
      <p:pic>
        <p:nvPicPr>
          <p:cNvPr id="7170" name="Picture 2" descr="D:\dosyalar\BEYAZ BAYRAK\DENETİM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44196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67544" y="565767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Milli Eğitim Bakanlığı Hayat Boyu Öğrenme Genel Müdürlüğü Hijyen Eğitimi Yönetmeliği 5 Temmuz 2013 tarih ve 28698 sayılı Resmi  Gazetede yayımlanarak yürürlüğe girmiştir.</a:t>
            </a:r>
            <a:endParaRPr lang="tr-TR" sz="1400" dirty="0"/>
          </a:p>
        </p:txBody>
      </p:sp>
      <p:sp>
        <p:nvSpPr>
          <p:cNvPr id="6" name="5 Metin kutusu"/>
          <p:cNvSpPr txBox="1"/>
          <p:nvPr/>
        </p:nvSpPr>
        <p:spPr>
          <a:xfrm flipH="1">
            <a:off x="2339752" y="6165304"/>
            <a:ext cx="604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HİJYEN EĞİTİM BELGESİ ibraz edilmezse puan verilmez.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Taraflar-Yetkili Birimler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>
          <a:xfrm>
            <a:off x="395536" y="4581128"/>
            <a:ext cx="4040188" cy="576064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/>
              <a:t>Türkiye Halk Sağlığı Kurumu</a:t>
            </a: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>
          <a:xfrm>
            <a:off x="4644008" y="4581128"/>
            <a:ext cx="4041775" cy="936105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/>
              <a:t>Mesleki ve Teknik Eğitim Genel Müdürlüğü</a:t>
            </a:r>
          </a:p>
          <a:p>
            <a:endParaRPr lang="tr-TR" dirty="0"/>
          </a:p>
        </p:txBody>
      </p:sp>
      <p:pic>
        <p:nvPicPr>
          <p:cNvPr id="31748" name="Picture 4" descr="https://encrypted-tbn1.gstatic.com/images?q=tbn:ANd9GcQYq0O5McKSncT_ga4NWVGfimY3P9GQUyknBwFALcyhYCrfVcBEA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736304" cy="2736304"/>
          </a:xfrm>
          <a:prstGeom prst="rect">
            <a:avLst/>
          </a:prstGeom>
          <a:noFill/>
        </p:spPr>
      </p:pic>
      <p:pic>
        <p:nvPicPr>
          <p:cNvPr id="18436" name="Picture 4" descr="http://galeri2.uludagsozluk.com/359/sa%C4%9Fl%C4%B1k-bakanl%C4%B1%C4%9F%C4%B1-logosundaki-mesaj_3976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340768"/>
            <a:ext cx="3024336" cy="3055434"/>
          </a:xfrm>
          <a:prstGeom prst="rect">
            <a:avLst/>
          </a:prstGeom>
          <a:noFill/>
        </p:spPr>
      </p:pic>
      <p:pic>
        <p:nvPicPr>
          <p:cNvPr id="10" name="Picture 4" descr="http://galeri2.uludagsozluk.com/359/sa%C4%9Fl%C4%B1k-bakanl%C4%B1%C4%9F%C4%B1-logosundaki-mesaj_3976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11" name="Picture 4" descr="https://encrypted-tbn1.gstatic.com/images?q=tbn:ANd9GcQYq0O5McKSncT_ga4NWVGfimY3P9GQUyknBwFALcyhYCrfVcBEA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KASTAMONU İL MİLLİ EĞİTİM MÜDÜRLÜĞÜ 03 EYLÜL 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611560" y="1484784"/>
          <a:ext cx="8208912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3554"/>
                <a:gridCol w="591633"/>
                <a:gridCol w="443725"/>
              </a:tblGrid>
              <a:tr h="720079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tr-TR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Gıda hazırlama işi yapan personel eldiven, önlük ve bone kullanmaktadır.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1259632" y="234888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Eldiven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Önlük		1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Bone		1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b="1" u="sng" dirty="0" smtClean="0">
                <a:latin typeface="Arial" pitchFamily="34" charset="0"/>
                <a:cs typeface="Arial" pitchFamily="34" charset="0"/>
              </a:rPr>
              <a:t>TOPLAM	3</a:t>
            </a:r>
            <a:endParaRPr lang="tr-TR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aşç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4032448" cy="3874951"/>
          </a:xfrm>
          <a:prstGeom prst="rect">
            <a:avLst/>
          </a:prstGeom>
          <a:noFill/>
        </p:spPr>
      </p:pic>
      <p:pic>
        <p:nvPicPr>
          <p:cNvPr id="5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İLK YARDIM (4 P)</a:t>
            </a:r>
            <a:endParaRPr lang="tr-TR" dirty="0"/>
          </a:p>
        </p:txBody>
      </p:sp>
      <p:pic>
        <p:nvPicPr>
          <p:cNvPr id="8194" name="Picture 2" descr="D:\dosyalar\BEYAZ BAYRAK\DENETİM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15144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536" y="4246638"/>
            <a:ext cx="8568952" cy="1785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İlkyardımcı bulundurulması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MADDE 19 – (1) İş sağlığı ve güvenliği kapsamında;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tehlikeli işyerlerinde, her 20 çalışan için 1 ilkyardımcı,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Tehlikeli işyerlerinde, her 15 çalışana kadar 1 ilkyardımcı,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Çok tehlikeli işyerlerinde, her 10 çalışana kadar 1 ilkyardımcı,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bulundurması zorunludur.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(2) Özel güvenlik ve sürücü kursları gibi ilkyardım eğitiminin zorunlu olarak verildiği kurslarda ilkyardım eğitimlerinin, bu Yönetmeliğe göre yetki belgesi almış eğitimciler tarafından verilmesi zorunludur.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(3) Milli Eğitim Bakanlığı eğitim programı dahilinde, ilkyardım eğitimi verecek öğretmenlerin 16 saatlik ilkyardım eğitimini almaları zorunludur.</a:t>
            </a: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67544" y="321297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Sağlık Bakanlığı İlk Yardım Yönetmeliği  29 Temmuz 2015  tarih ve 29429 sayılı Resmi  Gazete’de yayımlanarak yürürlüğe girmiştir.</a:t>
            </a:r>
            <a:endParaRPr lang="tr-TR" sz="1600" b="1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DİĞER (7 P)</a:t>
            </a:r>
            <a:endParaRPr lang="tr-TR" dirty="0"/>
          </a:p>
        </p:txBody>
      </p:sp>
      <p:pic>
        <p:nvPicPr>
          <p:cNvPr id="9218" name="Picture 2" descr="D:\dosyalar\BEYAZ BAYRAK\DENETİM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892481" cy="3600450"/>
          </a:xfrm>
          <a:prstGeom prst="rect">
            <a:avLst/>
          </a:prstGeom>
          <a:noFill/>
        </p:spPr>
      </p:pic>
      <p:pic>
        <p:nvPicPr>
          <p:cNvPr id="4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84776" cy="65293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PUANLAMA SONUCU ? ? ?</a:t>
            </a:r>
            <a:endParaRPr lang="tr-TR" b="1" dirty="0"/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2376264"/>
                <a:gridCol w="1882552"/>
              </a:tblGrid>
              <a:tr h="580831">
                <a:tc>
                  <a:txBody>
                    <a:bodyPr/>
                    <a:lstStyle/>
                    <a:p>
                      <a:pPr algn="ctr"/>
                      <a:endParaRPr lang="tr-TR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BÖLÜM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AĞIRLIKLI </a:t>
                      </a:r>
                    </a:p>
                    <a:p>
                      <a:pPr algn="ctr"/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TOPLAM</a:t>
                      </a:r>
                    </a:p>
                    <a:p>
                      <a:pPr algn="ctr"/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 PUAN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tx1"/>
                          </a:solidFill>
                        </a:rPr>
                        <a:t>VERİLEN TOPLAM PUAN</a:t>
                      </a:r>
                      <a:endParaRPr lang="tr-TR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TÜMÜ VAR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tr-T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rgbClr val="009900"/>
                          </a:solidFill>
                        </a:rPr>
                        <a:t>90</a:t>
                      </a:r>
                      <a:endParaRPr lang="tr-TR" sz="36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F  YOK </a:t>
                      </a:r>
                    </a:p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(Spor-tiyatro salonu, atölye-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laboratuvar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tr-T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rgbClr val="009900"/>
                          </a:solidFill>
                        </a:rPr>
                        <a:t>87</a:t>
                      </a:r>
                      <a:endParaRPr lang="tr-TR" sz="36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I YOK</a:t>
                      </a:r>
                    </a:p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(Kantin/Kooperatif/Yemekhane)</a:t>
                      </a:r>
                      <a:endParaRPr lang="tr-T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tr-T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rgbClr val="009900"/>
                          </a:solidFill>
                        </a:rPr>
                        <a:t>67</a:t>
                      </a:r>
                      <a:endParaRPr lang="tr-TR" sz="36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831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</a:rPr>
                        <a:t> ve I YOK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(Spor-tiyatro salonu, atölye-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laboratuvar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(Kantin/Kooperatif/Yemekhane)</a:t>
                      </a:r>
                      <a:endParaRPr lang="tr-T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tr-TR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b="1" dirty="0" smtClean="0">
                          <a:solidFill>
                            <a:srgbClr val="009900"/>
                          </a:solidFill>
                        </a:rPr>
                        <a:t>64</a:t>
                      </a:r>
                      <a:endParaRPr lang="tr-TR" sz="36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1331640" y="2636912"/>
            <a:ext cx="6985000" cy="1944216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</a:rPr>
              <a:t>“TEŞEKKÜRLER”</a:t>
            </a:r>
            <a:endParaRPr lang="tr-TR" sz="8000" b="1" dirty="0"/>
          </a:p>
        </p:txBody>
      </p:sp>
      <p:pic>
        <p:nvPicPr>
          <p:cNvPr id="6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339752" cy="2363811"/>
          </a:xfrm>
          <a:prstGeom prst="rect">
            <a:avLst/>
          </a:prstGeom>
          <a:noFill/>
        </p:spPr>
      </p:pic>
      <p:pic>
        <p:nvPicPr>
          <p:cNvPr id="7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9136" y="0"/>
            <a:ext cx="2204864" cy="2204864"/>
          </a:xfrm>
          <a:prstGeom prst="rect">
            <a:avLst/>
          </a:prstGeom>
          <a:noFill/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EĞİTİM KURUMLARI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T.C. Milli Eğitim Bakanlığına bağlı kamu ve özel;</a:t>
            </a:r>
          </a:p>
          <a:p>
            <a:pPr>
              <a:buNone/>
            </a:pPr>
            <a:endParaRPr lang="tr-TR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dirty="0" smtClean="0"/>
              <a:t>Okul öncesi, ilkokul, ortaokul ve liseler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dirty="0" smtClean="0"/>
              <a:t>Mesleki eğitim merkezi, halk eğitim merkezi, eğitim uygulama okulu ve iş sağlığı eğitim merkezleri</a:t>
            </a:r>
          </a:p>
          <a:p>
            <a:pPr algn="r">
              <a:buNone/>
            </a:pPr>
            <a:r>
              <a:rPr lang="tr-TR" dirty="0" smtClean="0">
                <a:solidFill>
                  <a:srgbClr val="FF0000"/>
                </a:solidFill>
              </a:rPr>
              <a:t>ÖRGÜN VE YAYGIN EĞİTİM KURUMLARI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tr-TR" dirty="0" smtClean="0"/>
              <a:t>Eğitim kurumlarını, temizlik ve hijyen konusunda teşvik  etmek.</a:t>
            </a:r>
          </a:p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tr-TR" dirty="0" smtClean="0"/>
              <a:t>Toplum sağlığını korumak ve geliştirmek</a:t>
            </a:r>
          </a:p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tr-TR" dirty="0" smtClean="0"/>
              <a:t>Yaşam kalitesini yükseltmek</a:t>
            </a:r>
          </a:p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tr-TR" sz="3100" dirty="0" smtClean="0"/>
              <a:t>Yeterli eğitim almış sağlıklı nesiller yetiştirmek.</a:t>
            </a:r>
            <a:endParaRPr lang="tr-TR" sz="3100" dirty="0"/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DENETİM KOMİSYONU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0000CC"/>
              </a:buClr>
              <a:buNone/>
            </a:pPr>
            <a:r>
              <a:rPr lang="tr-TR" b="1" u="sng" dirty="0" smtClean="0"/>
              <a:t>Koordinatör:</a:t>
            </a:r>
          </a:p>
          <a:p>
            <a:pPr marL="514350" indent="-514350">
              <a:buClr>
                <a:srgbClr val="0000CC"/>
              </a:buClr>
              <a:buNone/>
            </a:pPr>
            <a:r>
              <a:rPr lang="tr-TR" dirty="0" smtClean="0"/>
              <a:t>İl Milli Eğitim Müdürlüğünce görevlendirilen kişi. </a:t>
            </a:r>
          </a:p>
          <a:p>
            <a:pPr marL="514350" indent="-514350">
              <a:buClr>
                <a:srgbClr val="0000CC"/>
              </a:buClr>
              <a:buNone/>
            </a:pPr>
            <a:r>
              <a:rPr lang="tr-TR" sz="3100" b="1" u="sng" dirty="0" smtClean="0"/>
              <a:t>Denetim Komisyonu Üyeleri:</a:t>
            </a:r>
          </a:p>
          <a:p>
            <a:pPr marL="514350" indent="-514350">
              <a:buClr>
                <a:srgbClr val="0000CC"/>
              </a:buClr>
              <a:buNone/>
            </a:pPr>
            <a:r>
              <a:rPr lang="tr-TR" sz="3100" dirty="0" smtClean="0"/>
              <a:t>	Halk Sağlığı ve İl Milli Eğitim Müdürlüklerinden ikişer görevli olmak üzere 4 (dört) kişiden oluşur.</a:t>
            </a:r>
          </a:p>
          <a:p>
            <a:pPr marL="514350" indent="-514350">
              <a:buClr>
                <a:srgbClr val="0000CC"/>
              </a:buClr>
              <a:buNone/>
            </a:pPr>
            <a:r>
              <a:rPr lang="tr-TR" sz="3100" b="1" u="sng" dirty="0" smtClean="0"/>
              <a:t>Görevi: </a:t>
            </a:r>
          </a:p>
          <a:p>
            <a:pPr marL="514350" indent="-514350">
              <a:buClr>
                <a:srgbClr val="0000CC"/>
              </a:buClr>
              <a:buNone/>
            </a:pPr>
            <a:r>
              <a:rPr lang="tr-TR" sz="3100" dirty="0" smtClean="0"/>
              <a:t>	“Beyaz Bayrak Eğitim Kurumu Eğitim Kurumu Denetim Formu” kriterlerine  göre başvuruları değerlendirmek.	</a:t>
            </a:r>
            <a:endParaRPr lang="tr-TR" sz="3100" dirty="0"/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r-TR" dirty="0" smtClean="0"/>
              <a:t>Eğitim kurumları İl veya İlçe Milli Eğitim Müdürlüklerine başvuru yapar.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" name="Picture 2" descr="D:\dosyalar\BEYAZ BAYRAK\Başvuru for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5344507" cy="4176464"/>
          </a:xfrm>
          <a:prstGeom prst="rect">
            <a:avLst/>
          </a:prstGeom>
          <a:noFill/>
        </p:spPr>
      </p:pic>
      <p:pic>
        <p:nvPicPr>
          <p:cNvPr id="7" name="Picture 4" descr="http://galeri2.uludagsozluk.com/359/sa%C4%9Fl%C4%B1k-bakanl%C4%B1%C4%9F%C4%B1-logosundaki-mesaj_3976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QYq0O5McKSncT_ga4NWVGfimY3P9GQUyknBwFALcyhYCrfVcBEA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2) Başvurudan itibaren 2 ay içerisinde denetim gerçekleştirilir.</a:t>
            </a:r>
          </a:p>
          <a:p>
            <a:pPr marL="514350" indent="-514350">
              <a:buNone/>
            </a:pPr>
            <a:r>
              <a:rPr lang="tr-TR" dirty="0" smtClean="0"/>
              <a:t>3) Denetim yapılacak tarih aralığı eğitim kurumlarına bildirilir.</a:t>
            </a:r>
          </a:p>
          <a:p>
            <a:pPr marL="514350" indent="-514350">
              <a:buNone/>
            </a:pPr>
            <a:r>
              <a:rPr lang="tr-TR" dirty="0" smtClean="0"/>
              <a:t>4) Eğitim-Öğretim yılı kapsamındaki her dönemin ilk ve son haftası değerlendirme </a:t>
            </a:r>
            <a:r>
              <a:rPr lang="tr-TR" b="1" u="sng" dirty="0" smtClean="0"/>
              <a:t>YAPILMAZ.</a:t>
            </a:r>
          </a:p>
          <a:p>
            <a:endParaRPr lang="tr-TR" dirty="0"/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BEYAZ BAYRAK ALMA SÜRECİ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5) Değerlendirme Sonucu “Beyaz Bayrak” almaya hak kazanan eğitim kurumlarına </a:t>
            </a:r>
            <a:r>
              <a:rPr lang="tr-TR" sz="4000" b="1" dirty="0" smtClean="0"/>
              <a:t>3 yıl </a:t>
            </a:r>
            <a:r>
              <a:rPr lang="tr-TR" dirty="0" smtClean="0"/>
              <a:t>geçerli olmak üzere 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tr-TR" dirty="0" smtClean="0"/>
              <a:t>Sertifika (MEB)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tr-TR" dirty="0" smtClean="0"/>
              <a:t>Beyaz Bayrak (SB)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tr-TR" dirty="0" smtClean="0"/>
              <a:t>Pirinç Levha (SB)				verilir.</a:t>
            </a:r>
          </a:p>
          <a:p>
            <a:pPr marL="514350" indent="-51435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Picture 4" descr="http://galeri2.uludagsozluk.com/359/sa%C4%9Fl%C4%B1k-bakanl%C4%B1%C4%9F%C4%B1-logosundaki-mesaj_3976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908842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Yq0O5McKSncT_ga4NWVGfimY3P9GQUyknBwFALcyhYCrfVcBEA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7288" y="0"/>
            <a:ext cx="836712" cy="83671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İL MİLLİ EĞİTİM MÜDÜRLÜĞÜ 03 EYLÜL 2015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1055</Words>
  <Application>Microsoft Office PowerPoint</Application>
  <PresentationFormat>Ekran Gösterisi (4:3)</PresentationFormat>
  <Paragraphs>194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“BEYAZ BAYRAK”</vt:lpstr>
      <vt:lpstr>BEYAZ BAYRAK İŞBİRLİĞİ PROTOKOLÜ</vt:lpstr>
      <vt:lpstr>Taraflar-Yetkili Birimler</vt:lpstr>
      <vt:lpstr>EĞİTİM KURUMLARI</vt:lpstr>
      <vt:lpstr>AMAÇLAR</vt:lpstr>
      <vt:lpstr>DENETİM KOMİSYONU</vt:lpstr>
      <vt:lpstr>BEYAZ BAYRAK ALMA SÜRECİ</vt:lpstr>
      <vt:lpstr>BEYAZ BAYRAK ALMA SÜRECİ</vt:lpstr>
      <vt:lpstr>BEYAZ BAYRAK ALMA SÜRECİ</vt:lpstr>
      <vt:lpstr>BEYAZ BAYRAK ALMA SÜRECİ</vt:lpstr>
      <vt:lpstr>BEYAZ BAYRAK ALMA SÜRECİ</vt:lpstr>
      <vt:lpstr>BEYAZ BAYRAK ALMA SÜRECİ</vt:lpstr>
      <vt:lpstr>BEYAZ BAYRAK ALMA SÜRECİ</vt:lpstr>
      <vt:lpstr>BEYAZ BAYRAK ALMA SÜRECİ</vt:lpstr>
      <vt:lpstr>BEYAZ BAYRAK ALMA SÜRECİ</vt:lpstr>
      <vt:lpstr>BEYAZ BAYRAK  EĞİTİM KURUMU DENETİM FORMU</vt:lpstr>
      <vt:lpstr>OKUL ÇEVRESİ (7 P)</vt:lpstr>
      <vt:lpstr>BİNA İÇİ-KORİDORLAR (7 P)</vt:lpstr>
      <vt:lpstr>SINIFLAR (10 P)</vt:lpstr>
      <vt:lpstr>İDARİ BİRİM-ÖĞRETMEN ODASI-KÜTÜPHANE (3P)</vt:lpstr>
      <vt:lpstr>SPOR SALONU,TİYATRO SALONU, ATÖLYELER, LABORATUVARLAR (3P)</vt:lpstr>
      <vt:lpstr>TUVALET VE LAVABOLAR (21P)</vt:lpstr>
      <vt:lpstr>PowerPoint Sunusu</vt:lpstr>
      <vt:lpstr>PowerPoint Sunusu</vt:lpstr>
      <vt:lpstr>PowerPoint Sunusu</vt:lpstr>
      <vt:lpstr>PowerPoint Sunusu</vt:lpstr>
      <vt:lpstr>İÇME SUYU (12 P)</vt:lpstr>
      <vt:lpstr>İÇME SUYU (12 P)</vt:lpstr>
      <vt:lpstr>KANTİN/KOOPERATİF/YEMEKHANE (26 P)</vt:lpstr>
      <vt:lpstr>PowerPoint Sunusu</vt:lpstr>
      <vt:lpstr>İLK YARDIM (4 P)</vt:lpstr>
      <vt:lpstr>DİĞER (7 P)</vt:lpstr>
      <vt:lpstr>PUANLAMA SONUCU ? ? ?</vt:lpstr>
      <vt:lpstr>“TEŞEKKÜRLER”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KASTAMONU ASML</dc:creator>
  <cp:lastModifiedBy>A_SONMEZ</cp:lastModifiedBy>
  <cp:revision>69</cp:revision>
  <dcterms:created xsi:type="dcterms:W3CDTF">2015-08-26T07:54:14Z</dcterms:created>
  <dcterms:modified xsi:type="dcterms:W3CDTF">2015-09-07T06:26:21Z</dcterms:modified>
</cp:coreProperties>
</file>